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394" r:id="rId2"/>
    <p:sldId id="396" r:id="rId3"/>
    <p:sldId id="398" r:id="rId4"/>
    <p:sldId id="399" r:id="rId5"/>
    <p:sldId id="400" r:id="rId6"/>
    <p:sldId id="403" r:id="rId7"/>
    <p:sldId id="407" r:id="rId8"/>
    <p:sldId id="395" r:id="rId9"/>
    <p:sldId id="405" r:id="rId10"/>
    <p:sldId id="406" r:id="rId11"/>
    <p:sldId id="409" r:id="rId12"/>
    <p:sldId id="408" r:id="rId13"/>
    <p:sldId id="404" r:id="rId14"/>
    <p:sldId id="402" r:id="rId15"/>
    <p:sldId id="397" r:id="rId16"/>
  </p:sldIdLst>
  <p:sldSz cx="9144000" cy="5143500" type="screen16x9"/>
  <p:notesSz cx="7315200" cy="9601200"/>
  <p:defaultTextStyle>
    <a:defPPr>
      <a:defRPr lang="en-US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620" userDrawn="1">
          <p15:clr>
            <a:srgbClr val="A4A3A4"/>
          </p15:clr>
        </p15:guide>
        <p15:guide id="4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E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83159" autoAdjust="0"/>
  </p:normalViewPr>
  <p:slideViewPr>
    <p:cSldViewPr snapToGrid="0">
      <p:cViewPr varScale="1">
        <p:scale>
          <a:sx n="90" d="100"/>
          <a:sy n="90" d="100"/>
        </p:scale>
        <p:origin x="1171" y="-58"/>
      </p:cViewPr>
      <p:guideLst>
        <p:guide orient="horz" pos="2160"/>
        <p:guide pos="3840"/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1/23/2023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044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emf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4620502"/>
            <a:ext cx="9144000" cy="523003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1" rIns="68580" bIns="3429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12" y="4570638"/>
            <a:ext cx="9143989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888" y="4765132"/>
            <a:ext cx="2171541" cy="293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25239" y="4620501"/>
            <a:ext cx="490700" cy="523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7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9" y="3341716"/>
            <a:ext cx="7543800" cy="857250"/>
          </a:xfrm>
        </p:spPr>
        <p:txBody>
          <a:bodyPr lIns="68580" rIns="68580">
            <a:normAutofit/>
          </a:bodyPr>
          <a:lstStyle>
            <a:lvl1pPr marL="0" indent="0" algn="l">
              <a:buNone/>
              <a:defRPr sz="1800" cap="all" spc="151" baseline="0">
                <a:solidFill>
                  <a:schemeClr val="tx2"/>
                </a:solidFill>
                <a:latin typeface="Times New Roman"/>
                <a:cs typeface="Times New Roman"/>
              </a:defRPr>
            </a:lvl1pPr>
            <a:lvl2pPr marL="342891" indent="0" algn="ctr">
              <a:buNone/>
              <a:defRPr sz="1800"/>
            </a:lvl2pPr>
            <a:lvl3pPr marL="685783" indent="0" algn="ctr">
              <a:buNone/>
              <a:defRPr sz="1800"/>
            </a:lvl3pPr>
            <a:lvl4pPr marL="1028674" indent="0" algn="ctr">
              <a:buNone/>
              <a:defRPr sz="1500"/>
            </a:lvl4pPr>
            <a:lvl5pPr marL="1371566" indent="0" algn="ctr">
              <a:buNone/>
              <a:defRPr sz="1500"/>
            </a:lvl5pPr>
            <a:lvl6pPr marL="1714457" indent="0" algn="ctr">
              <a:buNone/>
              <a:defRPr sz="1500"/>
            </a:lvl6pPr>
            <a:lvl7pPr marL="2057349" indent="0" algn="ctr">
              <a:buNone/>
              <a:defRPr sz="1500"/>
            </a:lvl7pPr>
            <a:lvl8pPr marL="2400240" indent="0" algn="ctr">
              <a:buNone/>
              <a:defRPr sz="1500"/>
            </a:lvl8pPr>
            <a:lvl9pPr marL="2743131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2" y="4844839"/>
            <a:ext cx="3617103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70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Confidential and proprietary to NYU, do not distribute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5" y="4844839"/>
            <a:ext cx="984019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4620502"/>
            <a:ext cx="9144000" cy="523003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1" rIns="68580" bIns="3429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/>
          </a:p>
        </p:txBody>
      </p:sp>
      <p:sp>
        <p:nvSpPr>
          <p:cNvPr id="22" name="Slide Number Placeholder 5"/>
          <p:cNvSpPr txBox="1">
            <a:spLocks/>
          </p:cNvSpPr>
          <p:nvPr userDrawn="1"/>
        </p:nvSpPr>
        <p:spPr>
          <a:xfrm>
            <a:off x="6936897" y="4869656"/>
            <a:ext cx="984019" cy="273844"/>
          </a:xfrm>
          <a:prstGeom prst="rect">
            <a:avLst/>
          </a:prstGeom>
        </p:spPr>
        <p:txBody>
          <a:bodyPr vert="horz" lIns="68580" tIns="34291" rIns="68580" bIns="34291" rtlCol="0" anchor="ctr"/>
          <a:lstStyle>
            <a:defPPr>
              <a:defRPr lang="en-US"/>
            </a:defPPr>
            <a:lvl1pPr marL="0" algn="r" defTabSz="342900" rtl="0" eaLnBrk="1" latinLnBrk="0" hangingPunct="1">
              <a:defRPr sz="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z="800" smtClean="0"/>
              <a:pPr/>
              <a:t>‹#›</a:t>
            </a:fld>
            <a:endParaRPr lang="en-US" sz="800" dirty="0"/>
          </a:p>
        </p:txBody>
      </p:sp>
      <p:pic>
        <p:nvPicPr>
          <p:cNvPr id="23" name="Picture 22" descr="final-logo-3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623" y="4717896"/>
            <a:ext cx="923615" cy="675657"/>
          </a:xfrm>
          <a:prstGeom prst="rect">
            <a:avLst/>
          </a:prstGeom>
        </p:spPr>
      </p:pic>
      <p:sp>
        <p:nvSpPr>
          <p:cNvPr id="26" name="Footer Placeholder 4"/>
          <p:cNvSpPr txBox="1">
            <a:spLocks/>
          </p:cNvSpPr>
          <p:nvPr userDrawn="1"/>
        </p:nvSpPr>
        <p:spPr>
          <a:xfrm>
            <a:off x="2764642" y="4844839"/>
            <a:ext cx="3617103" cy="273844"/>
          </a:xfrm>
          <a:prstGeom prst="rect">
            <a:avLst/>
          </a:prstGeom>
        </p:spPr>
        <p:txBody>
          <a:bodyPr vert="horz" lIns="68580" tIns="34291" rIns="68580" bIns="34291" rtlCol="0" anchor="ctr"/>
          <a:lstStyle>
            <a:defPPr>
              <a:defRPr lang="en-US"/>
            </a:defPPr>
            <a:lvl1pPr marL="0" algn="ctr" defTabSz="342900" rtl="0" eaLnBrk="1" latinLnBrk="0" hangingPunct="1">
              <a:defRPr sz="7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>
                <a:latin typeface="Times New Roman"/>
                <a:cs typeface="Times New Roman"/>
              </a:rPr>
              <a:t>© 2018 NYU WIRELESS</a:t>
            </a: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71" y="4702730"/>
            <a:ext cx="2113225" cy="3349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68578" indent="-68578">
              <a:buSzPct val="100000"/>
              <a:buFont typeface="Wingdings" panose="05000000000000000000" pitchFamily="2" charset="2"/>
              <a:buChar char="q"/>
              <a:defRPr>
                <a:latin typeface="Times New Roman"/>
                <a:cs typeface="Times New Roman"/>
              </a:defRPr>
            </a:lvl1pPr>
            <a:lvl2pPr>
              <a:defRPr>
                <a:latin typeface="Times New Roman"/>
                <a:cs typeface="Times New Roman"/>
              </a:defRPr>
            </a:lvl2pPr>
            <a:lvl3pPr>
              <a:defRPr>
                <a:latin typeface="Times New Roman"/>
                <a:cs typeface="Times New Roman"/>
              </a:defRPr>
            </a:lvl3pPr>
            <a:lvl4pPr>
              <a:defRPr>
                <a:latin typeface="Times New Roman"/>
                <a:cs typeface="Times New Roman"/>
              </a:defRPr>
            </a:lvl4pPr>
            <a:lvl5pPr>
              <a:defRPr>
                <a:latin typeface="Times New Roman"/>
                <a:cs typeface="Times New Roman"/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© 2018 NYU WIRELESS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4620502"/>
            <a:ext cx="9144000" cy="523003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1" rIns="68580" bIns="3429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12" y="4570638"/>
            <a:ext cx="9143989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78015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54458"/>
            <a:ext cx="7543800" cy="3247363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2" y="4844839"/>
            <a:ext cx="3617103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70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latin typeface="Times New Roman"/>
                <a:cs typeface="Times New Roman"/>
              </a:rPr>
              <a:t>© 2018 NYU WIRELESS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36897" y="4869656"/>
            <a:ext cx="984019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22962" y="10747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71" y="4702730"/>
            <a:ext cx="2113225" cy="334949"/>
          </a:xfrm>
          <a:prstGeom prst="rect">
            <a:avLst/>
          </a:prstGeom>
        </p:spPr>
      </p:pic>
      <p:pic>
        <p:nvPicPr>
          <p:cNvPr id="7" name="Picture 6" descr="final-logo-3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623" y="4717896"/>
            <a:ext cx="923615" cy="67565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</p:sldLayoutIdLst>
  <p:hf hdr="0" dt="0"/>
  <p:txStyles>
    <p:titleStyle>
      <a:lvl1pPr algn="l" defTabSz="685783" rtl="0" eaLnBrk="1" latinLnBrk="0" hangingPunct="1">
        <a:lnSpc>
          <a:spcPct val="85000"/>
        </a:lnSpc>
        <a:spcBef>
          <a:spcPct val="0"/>
        </a:spcBef>
        <a:buNone/>
        <a:defRPr sz="3600" kern="1200" spc="-37" baseline="0">
          <a:solidFill>
            <a:schemeClr val="tx1">
              <a:lumMod val="75000"/>
              <a:lumOff val="25000"/>
            </a:schemeClr>
          </a:solidFill>
          <a:latin typeface="Times New Roman"/>
          <a:ea typeface="+mj-ea"/>
          <a:cs typeface="Times New Roman"/>
        </a:defRPr>
      </a:lvl1pPr>
    </p:titleStyle>
    <p:bodyStyle>
      <a:lvl1pPr marL="68578" indent="-68578" algn="l" defTabSz="685783" rtl="0" eaLnBrk="1" latinLnBrk="0" hangingPunct="1">
        <a:lnSpc>
          <a:spcPct val="90000"/>
        </a:lnSpc>
        <a:spcBef>
          <a:spcPts val="900"/>
        </a:spcBef>
        <a:spcAft>
          <a:spcPts val="151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Times New Roman"/>
          <a:ea typeface="+mn-ea"/>
          <a:cs typeface="Times New Roman"/>
        </a:defRPr>
      </a:lvl1pPr>
      <a:lvl2pPr marL="288029" indent="-137157" algn="l" defTabSz="685783" rtl="0" eaLnBrk="1" latinLnBrk="0" hangingPunct="1">
        <a:lnSpc>
          <a:spcPct val="90000"/>
        </a:lnSpc>
        <a:spcBef>
          <a:spcPts val="151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Times New Roman"/>
          <a:ea typeface="+mn-ea"/>
          <a:cs typeface="Times New Roman"/>
        </a:defRPr>
      </a:lvl2pPr>
      <a:lvl3pPr marL="425185" indent="-137157" algn="l" defTabSz="685783" rtl="0" eaLnBrk="1" latinLnBrk="0" hangingPunct="1">
        <a:lnSpc>
          <a:spcPct val="90000"/>
        </a:lnSpc>
        <a:spcBef>
          <a:spcPts val="151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Times New Roman"/>
          <a:ea typeface="+mn-ea"/>
          <a:cs typeface="Times New Roman"/>
        </a:defRPr>
      </a:lvl3pPr>
      <a:lvl4pPr marL="562342" indent="-137157" algn="l" defTabSz="685783" rtl="0" eaLnBrk="1" latinLnBrk="0" hangingPunct="1">
        <a:lnSpc>
          <a:spcPct val="90000"/>
        </a:lnSpc>
        <a:spcBef>
          <a:spcPts val="151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Times New Roman"/>
          <a:ea typeface="+mn-ea"/>
          <a:cs typeface="Times New Roman"/>
        </a:defRPr>
      </a:lvl4pPr>
      <a:lvl5pPr marL="699499" indent="-137157" algn="l" defTabSz="685783" rtl="0" eaLnBrk="1" latinLnBrk="0" hangingPunct="1">
        <a:lnSpc>
          <a:spcPct val="90000"/>
        </a:lnSpc>
        <a:spcBef>
          <a:spcPts val="151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Times New Roman"/>
          <a:ea typeface="+mn-ea"/>
          <a:cs typeface="Times New Roman"/>
        </a:defRPr>
      </a:lvl5pPr>
      <a:lvl6pPr marL="824979" indent="-171446" algn="l" defTabSz="685783" rtl="0" eaLnBrk="1" latinLnBrk="0" hangingPunct="1">
        <a:lnSpc>
          <a:spcPct val="90000"/>
        </a:lnSpc>
        <a:spcBef>
          <a:spcPts val="151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76" indent="-171446" algn="l" defTabSz="685783" rtl="0" eaLnBrk="1" latinLnBrk="0" hangingPunct="1">
        <a:lnSpc>
          <a:spcPct val="90000"/>
        </a:lnSpc>
        <a:spcBef>
          <a:spcPts val="151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72" indent="-171446" algn="l" defTabSz="685783" rtl="0" eaLnBrk="1" latinLnBrk="0" hangingPunct="1">
        <a:lnSpc>
          <a:spcPct val="90000"/>
        </a:lnSpc>
        <a:spcBef>
          <a:spcPts val="151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68" indent="-171446" algn="l" defTabSz="685783" rtl="0" eaLnBrk="1" latinLnBrk="0" hangingPunct="1">
        <a:lnSpc>
          <a:spcPct val="90000"/>
        </a:lnSpc>
        <a:spcBef>
          <a:spcPts val="151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2.mp4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3gpp.org/ftp/tsg_ran/WG1_RL1/TSGR1_104-e/Inbox/drafts/8.16/R1-20xxxxx_104-e-NR-1024QAM-01_summaryRound1and2_v017_Nokia_ZTE.docx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ray.io/en/master/rllib/rllib-training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425347" y="4844840"/>
            <a:ext cx="984019" cy="273844"/>
          </a:xfrm>
        </p:spPr>
        <p:txBody>
          <a:bodyPr/>
          <a:lstStyle/>
          <a:p>
            <a:fld id="{4FAB73BC-B049-4115-A692-8D63A059BFB8}" type="slidenum">
              <a:rPr lang="en-US" smtClean="0">
                <a:latin typeface="Times New Roman"/>
                <a:cs typeface="Times New Roman"/>
              </a:rPr>
              <a:pPr/>
              <a:t>1</a:t>
            </a:fld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52174" y="4779731"/>
            <a:ext cx="138564" cy="284695"/>
          </a:xfrm>
          <a:prstGeom prst="rect">
            <a:avLst/>
          </a:prstGeom>
          <a:noFill/>
        </p:spPr>
        <p:txBody>
          <a:bodyPr wrap="none" lIns="68580" tIns="34291" rIns="68580" bIns="34291" rtlCol="0">
            <a:spAutoFit/>
          </a:bodyPr>
          <a:lstStyle/>
          <a:p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99378" y="4903194"/>
            <a:ext cx="138564" cy="284695"/>
          </a:xfrm>
          <a:prstGeom prst="rect">
            <a:avLst/>
          </a:prstGeom>
          <a:noFill/>
        </p:spPr>
        <p:txBody>
          <a:bodyPr wrap="none" lIns="68580" tIns="34291" rIns="68580" bIns="34291" rtlCol="0">
            <a:spAutoFit/>
          </a:bodyPr>
          <a:lstStyle/>
          <a:p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2" name="Title 3"/>
          <p:cNvSpPr txBox="1">
            <a:spLocks/>
          </p:cNvSpPr>
          <p:nvPr/>
        </p:nvSpPr>
        <p:spPr>
          <a:xfrm>
            <a:off x="774115" y="569215"/>
            <a:ext cx="8023044" cy="2674620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6000" kern="1200" spc="-38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/>
                <a:cs typeface="Times New Roman"/>
              </a:rPr>
              <a:t>UAV Beam Tracking</a:t>
            </a:r>
          </a:p>
        </p:txBody>
      </p:sp>
      <p:sp>
        <p:nvSpPr>
          <p:cNvPr id="23" name="Subtitle 6"/>
          <p:cNvSpPr>
            <a:spLocks noGrp="1"/>
          </p:cNvSpPr>
          <p:nvPr>
            <p:ph type="subTitle" idx="1"/>
          </p:nvPr>
        </p:nvSpPr>
        <p:spPr>
          <a:xfrm>
            <a:off x="825039" y="3341717"/>
            <a:ext cx="7543800" cy="857251"/>
          </a:xfrm>
        </p:spPr>
        <p:txBody>
          <a:bodyPr/>
          <a:lstStyle/>
          <a:p>
            <a:endParaRPr lang="en-US" dirty="0">
              <a:solidFill>
                <a:srgbClr val="FFFFFF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dirty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Seongjoon, kang</a:t>
            </a:r>
          </a:p>
          <a:p>
            <a:endParaRPr lang="en-US" dirty="0">
              <a:solidFill>
                <a:srgbClr val="FFFFFF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/>
              <a:cs typeface="Times New Roman"/>
            </a:endParaRPr>
          </a:p>
        </p:txBody>
      </p:sp>
      <p:pic>
        <p:nvPicPr>
          <p:cNvPr id="24" name="Picture 23" descr="typ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07" y="20323"/>
            <a:ext cx="2243435" cy="1265741"/>
          </a:xfrm>
          <a:prstGeom prst="rect">
            <a:avLst/>
          </a:prstGeom>
        </p:spPr>
      </p:pic>
      <p:pic>
        <p:nvPicPr>
          <p:cNvPr id="25" name="Picture 24" descr="square-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296" y="33095"/>
            <a:ext cx="1043013" cy="1043013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893764" y="3273062"/>
            <a:ext cx="996696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8423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5CBAC-1B1B-F51B-8039-AC5D20399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Examples of Episodes</a:t>
            </a:r>
            <a:endParaRPr lang="ko-KR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70BAD7-B3A6-3157-D9A3-77148363E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© 2018 NYU WIRELESS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C5EB16-627B-2F2E-9B28-4BE4B4414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80796BF-68F9-49F3-2512-593F398BE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154458"/>
            <a:ext cx="7097956" cy="2054409"/>
          </a:xfrm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F476492-15B8-A61B-9914-EBAF2008570B}"/>
              </a:ext>
            </a:extLst>
          </p:cNvPr>
          <p:cNvGrpSpPr/>
          <p:nvPr/>
        </p:nvGrpSpPr>
        <p:grpSpPr>
          <a:xfrm>
            <a:off x="478697" y="1577069"/>
            <a:ext cx="3893241" cy="2970944"/>
            <a:chOff x="478697" y="1577069"/>
            <a:chExt cx="3893241" cy="2970944"/>
          </a:xfrm>
        </p:grpSpPr>
        <p:pic>
          <p:nvPicPr>
            <p:cNvPr id="12" name="Content Placeholder 6" descr="Chart, scatter chart&#10;&#10;Description automatically generated">
              <a:extLst>
                <a:ext uri="{FF2B5EF4-FFF2-40B4-BE49-F238E27FC236}">
                  <a16:creationId xmlns:a16="http://schemas.microsoft.com/office/drawing/2014/main" id="{6E040106-E75E-D016-E9B3-52956FC0E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377" r="7203"/>
            <a:stretch/>
          </p:blipFill>
          <p:spPr>
            <a:xfrm>
              <a:off x="565319" y="1577069"/>
              <a:ext cx="3806619" cy="272653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2DAB79-D8C2-79ED-36FD-BD49251B38F2}"/>
                </a:ext>
              </a:extLst>
            </p:cNvPr>
            <p:cNvSpPr txBox="1"/>
            <p:nvPr/>
          </p:nvSpPr>
          <p:spPr>
            <a:xfrm>
              <a:off x="1321394" y="4209459"/>
              <a:ext cx="2294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/>
                <a:t>Time steps </a:t>
              </a:r>
              <a:r>
                <a:rPr lang="en-US" altLang="ko-KR" sz="1600" dirty="0"/>
                <a:t>(s)</a:t>
              </a:r>
              <a:endParaRPr lang="ko-KR" altLang="en-US" sz="16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E9EC21F-84C0-CC76-CF46-4D1BEC2DFA4D}"/>
                </a:ext>
              </a:extLst>
            </p:cNvPr>
            <p:cNvSpPr txBox="1"/>
            <p:nvPr/>
          </p:nvSpPr>
          <p:spPr>
            <a:xfrm rot="10800000">
              <a:off x="478697" y="2286952"/>
              <a:ext cx="430887" cy="115993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ko-KR" sz="1600" b="1" dirty="0"/>
                <a:t>SNR (dB)</a:t>
              </a:r>
              <a:endParaRPr lang="ko-KR" altLang="en-US" sz="1600" b="1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A727D21-2488-CB08-B276-050412264315}"/>
              </a:ext>
            </a:extLst>
          </p:cNvPr>
          <p:cNvGrpSpPr/>
          <p:nvPr/>
        </p:nvGrpSpPr>
        <p:grpSpPr>
          <a:xfrm>
            <a:off x="4557415" y="1536345"/>
            <a:ext cx="4233076" cy="3011668"/>
            <a:chOff x="4647996" y="1426849"/>
            <a:chExt cx="4233076" cy="3011668"/>
          </a:xfrm>
        </p:grpSpPr>
        <p:pic>
          <p:nvPicPr>
            <p:cNvPr id="13" name="Picture 12" descr="Chart, scatter chart&#10;&#10;Description automatically generated">
              <a:extLst>
                <a:ext uri="{FF2B5EF4-FFF2-40B4-BE49-F238E27FC236}">
                  <a16:creationId xmlns:a16="http://schemas.microsoft.com/office/drawing/2014/main" id="{9ACB4D2D-3FC7-B3E0-D2EE-17D0C0D876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621" r="1201"/>
            <a:stretch/>
          </p:blipFill>
          <p:spPr>
            <a:xfrm>
              <a:off x="4764584" y="1426849"/>
              <a:ext cx="4116488" cy="276174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2327CC-D9BE-DD77-C2DD-9D1DBB6B34D1}"/>
                </a:ext>
              </a:extLst>
            </p:cNvPr>
            <p:cNvSpPr txBox="1"/>
            <p:nvPr/>
          </p:nvSpPr>
          <p:spPr>
            <a:xfrm>
              <a:off x="5717030" y="4099963"/>
              <a:ext cx="2294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/>
                <a:t>Time steps </a:t>
              </a:r>
              <a:r>
                <a:rPr lang="en-US" altLang="ko-KR" sz="1600" dirty="0"/>
                <a:t>(s)</a:t>
              </a:r>
              <a:endParaRPr lang="ko-KR" altLang="en-US" sz="16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E186F7-53DE-991A-5A71-2BA71133325C}"/>
                </a:ext>
              </a:extLst>
            </p:cNvPr>
            <p:cNvSpPr txBox="1"/>
            <p:nvPr/>
          </p:nvSpPr>
          <p:spPr>
            <a:xfrm rot="10800000">
              <a:off x="4647996" y="2116669"/>
              <a:ext cx="430887" cy="115993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ko-KR" sz="1600" b="1" dirty="0"/>
                <a:t>SNR (dB)</a:t>
              </a:r>
              <a:endParaRPr lang="ko-KR" alt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34955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43824-3030-2387-54EB-CD88AB858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Actor-Critic Methods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DB2DC-91B5-871C-2741-17B5B3177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Actor receives state and determines action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Critic receives state and action and output values </a:t>
            </a:r>
            <a:endParaRPr lang="ko-KR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2766E2-C442-10DF-E07B-61CF89E5E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© 2018 NYU WIRELESS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96ECAC-4941-58EB-7939-823821264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pic>
        <p:nvPicPr>
          <p:cNvPr id="1026" name="Picture 2" descr="Actor-critic RL-architecture. | Download Scientific Diagram">
            <a:extLst>
              <a:ext uri="{FF2B5EF4-FFF2-40B4-BE49-F238E27FC236}">
                <a16:creationId xmlns:a16="http://schemas.microsoft.com/office/drawing/2014/main" id="{46E22AE3-7692-A417-C8C9-7A9AF1F8E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440" y="1145682"/>
            <a:ext cx="3777827" cy="326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77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94B8B-9A04-47F3-78F6-BE370B3B9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TD3 Q Learning Algorithm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045D3-DCEA-F616-2083-C0ADA701A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Employ two critic Q-networks and one actor-network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Delay update for actor-network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Target Policy Smoothing Regularization</a:t>
            </a:r>
          </a:p>
          <a:p>
            <a:pPr lvl="1"/>
            <a:r>
              <a:rPr lang="en-US" altLang="ko-KR" dirty="0"/>
              <a:t>Similar actions should have similar values</a:t>
            </a:r>
            <a:endParaRPr lang="ko-KR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B931D-4ADE-20AD-B7AA-DB5A9597B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© 2018 NYU WIRELESS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DE89F5-E406-07A2-B4A1-55B9AEE2D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434A3B-9F0C-2EB5-8038-2A5B60DFD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438" y="1236065"/>
            <a:ext cx="3070827" cy="349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6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4B7AD-AC95-2DCF-05D9-9E5D148BE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Double Q Learning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EAAD4-DC19-9DD4-684C-F5EAF5BB7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447DB5-F424-1321-5544-910718BB4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© 2018 NYU WIRELESS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DFCD37-9188-365C-51E1-150642C93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592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7F6CD-758F-03A3-63E3-8B92D3D39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5DB32-4AD1-3D38-2F23-F5D4B95A1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313791-3A27-6DCE-3D98-D9143C68C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© 2018 NYU WIRELESS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8737E8-B01D-F52D-B2C9-F160DB988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408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A66F5-6C97-9438-D168-D3D207CB8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State of Art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95333-29A0-540D-FC2D-F134E4461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Chiang, Hsiao-Lan, et al. "Machine-learning beam tracking and weight optimization for </a:t>
            </a:r>
            <a:r>
              <a:rPr lang="en-US" altLang="ko-KR" dirty="0" err="1"/>
              <a:t>mmwave</a:t>
            </a:r>
            <a:r>
              <a:rPr lang="en-US" altLang="ko-KR" dirty="0"/>
              <a:t> multi-UAV links."</a:t>
            </a:r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Q-learning based beam tracking scheme using current/</a:t>
            </a:r>
            <a:r>
              <a:rPr lang="en-US" altLang="ko-KR"/>
              <a:t>past observations </a:t>
            </a:r>
            <a:endParaRPr lang="ko-KR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F63CD3-F246-FF3A-6781-D08C0C783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© 2018 NYU WIRELESS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35E48-A062-43E6-36D9-428D23302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7C252F-D1FF-0855-7EE0-310A46A19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514" y="2599704"/>
            <a:ext cx="3499842" cy="180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48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3BD5E-616D-13AC-B1A2-E078203E0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Generation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51FEFE-EF47-A059-29FA-52F8CE146A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 Network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area: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1120m 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1200m</a:t>
                </a:r>
              </a:p>
              <a:p>
                <a:pPr lvl="1"/>
                <a:r>
                  <a:rPr lang="en-US" altLang="ko-KR" dirty="0"/>
                  <a:t>Number of BSs with 200m ISD : Area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/>
                  <a:t> 4/ (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𝐼𝑆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/>
                  <a:t>) = </a:t>
                </a:r>
                <a:r>
                  <a:rPr lang="en-US" altLang="ko-KR" b="1" dirty="0"/>
                  <a:t>43</a:t>
                </a:r>
              </a:p>
              <a:p>
                <a:r>
                  <a:rPr lang="en-US" altLang="ko-KR" b="1" dirty="0"/>
                  <a:t> </a:t>
                </a:r>
                <a:r>
                  <a:rPr lang="en-US" altLang="ko-KR" dirty="0"/>
                  <a:t>UAVs are located in rectangular grids with 2m intervals at </a:t>
                </a:r>
                <a:r>
                  <a:rPr lang="en-US" altLang="ko-KR" b="1" dirty="0"/>
                  <a:t>30m height</a:t>
                </a:r>
              </a:p>
              <a:p>
                <a:r>
                  <a:rPr lang="en-US" altLang="ko-KR" b="1" dirty="0"/>
                  <a:t> </a:t>
                </a:r>
                <a:r>
                  <a:rPr lang="en-US" altLang="ko-KR" dirty="0"/>
                  <a:t>Run </a:t>
                </a:r>
                <a:r>
                  <a:rPr lang="en-US" altLang="ko-KR" dirty="0" err="1"/>
                  <a:t>Remcomm</a:t>
                </a:r>
                <a:r>
                  <a:rPr lang="en-US" altLang="ko-KR" dirty="0"/>
                  <a:t> </a:t>
                </a:r>
                <a:r>
                  <a:rPr lang="en-US" altLang="ko-KR" dirty="0" err="1"/>
                  <a:t>raytracer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It takes more than one week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51FEFE-EF47-A059-29FA-52F8CE146A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4" t="-15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CB12BE-23A8-F934-A588-0AA870274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© 2022 NYU WIRELESS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91135F-1551-20FE-4653-4AD01B382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916E83-8A27-AA23-448E-120C5BF72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110" y="2092109"/>
            <a:ext cx="2041611" cy="21607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AB395F-807F-5E36-4015-6B10E89FC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965" y="2063598"/>
            <a:ext cx="2731519" cy="22520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795F57-0B5E-F6A7-D766-2589366998BF}"/>
              </a:ext>
            </a:extLst>
          </p:cNvPr>
          <p:cNvSpPr txBox="1"/>
          <p:nvPr/>
        </p:nvSpPr>
        <p:spPr>
          <a:xfrm>
            <a:off x="7134574" y="4236484"/>
            <a:ext cx="1673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Deployment of BSs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5116BD-206E-3B66-3E7D-F7AE7D1C463C}"/>
              </a:ext>
            </a:extLst>
          </p:cNvPr>
          <p:cNvSpPr txBox="1"/>
          <p:nvPr/>
        </p:nvSpPr>
        <p:spPr>
          <a:xfrm>
            <a:off x="4676677" y="4237047"/>
            <a:ext cx="1882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Deployment of UAVs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62569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DB552-6628-5C0C-3CCA-F97293B28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Generation</a:t>
            </a:r>
            <a:endParaRPr lang="ko-KR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73AC06-BF18-AFA8-6E5D-9D03A5B67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© 2022 NYU WIRELESS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0252D-DA95-CBE3-B446-C0BEA0CE4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0">
                <a:extLst>
                  <a:ext uri="{FF2B5EF4-FFF2-40B4-BE49-F238E27FC236}">
                    <a16:creationId xmlns:a16="http://schemas.microsoft.com/office/drawing/2014/main" id="{00B6774D-6EC5-194F-A83A-A51463B201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2960" y="1154459"/>
                <a:ext cx="7543800" cy="947066"/>
              </a:xfrm>
            </p:spPr>
            <p:txBody>
              <a:bodyPr/>
              <a:lstStyle/>
              <a:p>
                <a:r>
                  <a:rPr lang="en-US" altLang="ko-KR" dirty="0"/>
                  <a:t> Simulation results</a:t>
                </a:r>
              </a:p>
              <a:p>
                <a:pPr lvl="1"/>
                <a:r>
                  <a:rPr lang="en-US" altLang="ko-KR" dirty="0"/>
                  <a:t> Average path gains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nary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21" name="Content Placeholder 20">
                <a:extLst>
                  <a:ext uri="{FF2B5EF4-FFF2-40B4-BE49-F238E27FC236}">
                    <a16:creationId xmlns:a16="http://schemas.microsoft.com/office/drawing/2014/main" id="{00B6774D-6EC5-194F-A83A-A51463B201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60" y="1154459"/>
                <a:ext cx="7543800" cy="947066"/>
              </a:xfrm>
              <a:blipFill>
                <a:blip r:embed="rId6"/>
                <a:stretch>
                  <a:fillRect l="-1454" t="-7692" b="-9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ezgif-2-9408c7a3b3">
            <a:hlinkClick r:id="" action="ppaction://media"/>
            <a:extLst>
              <a:ext uri="{FF2B5EF4-FFF2-40B4-BE49-F238E27FC236}">
                <a16:creationId xmlns:a16="http://schemas.microsoft.com/office/drawing/2014/main" id="{68E356EF-808B-D166-8902-6EB4B9DE1C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10106" y="1907663"/>
            <a:ext cx="3716867" cy="2476716"/>
          </a:xfrm>
          <a:prstGeom prst="rect">
            <a:avLst/>
          </a:prstGeom>
        </p:spPr>
      </p:pic>
      <p:pic>
        <p:nvPicPr>
          <p:cNvPr id="6" name="60m_power_map_for_BSs">
            <a:hlinkClick r:id="" action="ppaction://media"/>
            <a:extLst>
              <a:ext uri="{FF2B5EF4-FFF2-40B4-BE49-F238E27FC236}">
                <a16:creationId xmlns:a16="http://schemas.microsoft.com/office/drawing/2014/main" id="{4E323E34-6F32-B381-45C9-C0B3D5CD630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82518" y="1907663"/>
            <a:ext cx="3716866" cy="24767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485D16-168D-F10C-60E3-479BD27F1BE7}"/>
              </a:ext>
            </a:extLst>
          </p:cNvPr>
          <p:cNvSpPr txBox="1"/>
          <p:nvPr/>
        </p:nvSpPr>
        <p:spPr>
          <a:xfrm>
            <a:off x="1847812" y="1870089"/>
            <a:ext cx="139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30m height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F70D9-6066-80CE-3007-C566D700C2FA}"/>
              </a:ext>
            </a:extLst>
          </p:cNvPr>
          <p:cNvSpPr txBox="1"/>
          <p:nvPr/>
        </p:nvSpPr>
        <p:spPr>
          <a:xfrm>
            <a:off x="5423918" y="1870088"/>
            <a:ext cx="139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60m height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69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3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81F3F-8B16-9136-3E65-D6F3E8E43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Generation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BF7D3-AD5F-7285-2C31-29BA09F51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Generate random trajectories based on bit-map</a:t>
            </a:r>
          </a:p>
          <a:p>
            <a:r>
              <a:rPr lang="en-US" altLang="ko-KR" dirty="0"/>
              <a:t> Generate vector-quantization codebook (VQ codebook) with MIMO setting</a:t>
            </a:r>
          </a:p>
          <a:p>
            <a:endParaRPr lang="ko-KR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8962A-56CE-0507-68AB-C67A183DE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© 2022 NYU WIRELESS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E04EF-7F3F-578A-388C-8BB74EC97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pic>
        <p:nvPicPr>
          <p:cNvPr id="10" name="ezgif-1-e568b628b3">
            <a:hlinkClick r:id="" action="ppaction://media"/>
            <a:extLst>
              <a:ext uri="{FF2B5EF4-FFF2-40B4-BE49-F238E27FC236}">
                <a16:creationId xmlns:a16="http://schemas.microsoft.com/office/drawing/2014/main" id="{1ADB9756-49D2-E348-1BB1-E997C834CF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2959" y="1986672"/>
            <a:ext cx="3320825" cy="2488891"/>
          </a:xfrm>
          <a:prstGeom prst="rect">
            <a:avLst/>
          </a:prstGeom>
        </p:spPr>
      </p:pic>
      <p:pic>
        <p:nvPicPr>
          <p:cNvPr id="11" name="ezgif-1-4e54afd53e">
            <a:hlinkClick r:id="" action="ppaction://media"/>
            <a:extLst>
              <a:ext uri="{FF2B5EF4-FFF2-40B4-BE49-F238E27FC236}">
                <a16:creationId xmlns:a16="http://schemas.microsoft.com/office/drawing/2014/main" id="{B7E4BB73-5533-CE5F-20DB-55E08EAD0FB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72895" y="1937631"/>
            <a:ext cx="3386259" cy="25379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B7567A-1A0A-D797-E4AB-AE56E3BA3CCE}"/>
              </a:ext>
            </a:extLst>
          </p:cNvPr>
          <p:cNvSpPr txBox="1"/>
          <p:nvPr/>
        </p:nvSpPr>
        <p:spPr>
          <a:xfrm>
            <a:off x="1784871" y="1868423"/>
            <a:ext cx="139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30m height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0AA1EB-ADBD-6735-9CE2-C6A7B5048EEA}"/>
              </a:ext>
            </a:extLst>
          </p:cNvPr>
          <p:cNvSpPr txBox="1"/>
          <p:nvPr/>
        </p:nvSpPr>
        <p:spPr>
          <a:xfrm>
            <a:off x="5386603" y="1832783"/>
            <a:ext cx="139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30m height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1492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14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DB6CA-10E9-8D05-D4E0-AD6AC7931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Generation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F6DE1A-601C-76E0-C4CC-720DF91339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 With MIMO settings are the same as in the previous papers</a:t>
                </a:r>
              </a:p>
              <a:p>
                <a:r>
                  <a:rPr lang="en-US" altLang="ko-KR" dirty="0"/>
                  <a:t> Effective channel in average sense from BS k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𝑃𝐿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𝑅𝑋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𝑅𝑋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nary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𝑅𝑋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𝑇𝑋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p>
                        </m:sSubSup>
                      </m:e>
                    </m:d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𝑇𝑋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altLang="ko-KR" b="0" dirty="0">
                  <a:ea typeface="Cambria Math" panose="02040503050406030204" pitchFamily="18" charset="0"/>
                </a:endParaRPr>
              </a:p>
              <a:p>
                <a:r>
                  <a:rPr lang="en-US" altLang="ko-KR" dirty="0"/>
                  <a:t> Average SNR over all the frequencies</a:t>
                </a:r>
              </a:p>
              <a:p>
                <a:pPr lvl="1"/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𝑆𝑁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ba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beamforming vector in UAV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dirty="0"/>
                  <a:t>: precoding vector in BS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altLang="ko-KR" dirty="0"/>
                  <a:t>: noise power</a:t>
                </a:r>
              </a:p>
              <a:p>
                <a:r>
                  <a:rPr lang="en-US" altLang="ko-KR" dirty="0"/>
                  <a:t> Data is </a:t>
                </a:r>
                <a:r>
                  <a:rPr lang="en-US" altLang="ko-KR" i="1" dirty="0"/>
                  <a:t>pre-computed</a:t>
                </a:r>
                <a:r>
                  <a:rPr lang="en-US" altLang="ko-KR" dirty="0"/>
                  <a:t> using possible beam combination between BSs and  one UAV</a:t>
                </a:r>
              </a:p>
              <a:p>
                <a:pPr lvl="1"/>
                <a:r>
                  <a:rPr lang="en-US" altLang="ko-KR" dirty="0">
                    <a:solidFill>
                      <a:srgbClr val="FF0000"/>
                    </a:solidFill>
                  </a:rPr>
                  <a:t>Data shape = (number of time step, number of BSs, number of Tx beams, number of Rx beams)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F6DE1A-601C-76E0-C4CC-720DF91339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4" t="-15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BB889B-9A91-A09D-68BB-2D4BE1194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© 2022 NYU WIRELESS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41863A-8F43-47FE-6583-C445E5968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AFC1044-AA4E-3F44-2855-EFA9C952A7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48" t="4233" r="6744" b="2264"/>
          <a:stretch/>
        </p:blipFill>
        <p:spPr>
          <a:xfrm>
            <a:off x="6784424" y="1209822"/>
            <a:ext cx="2047739" cy="16517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80BFC5-1F5E-ED48-2A6A-5A1B5272070D}"/>
              </a:ext>
            </a:extLst>
          </p:cNvPr>
          <p:cNvSpPr txBox="1"/>
          <p:nvPr/>
        </p:nvSpPr>
        <p:spPr>
          <a:xfrm>
            <a:off x="6745458" y="2861547"/>
            <a:ext cx="231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data shape = (720, 43, 64, 16)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553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95374-6F2C-5C46-4199-3DDA8D2B3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Scenario Under Consideration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221FF-9621-BEE3-8692-B2B01E31C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Preliminary Assumption:</a:t>
            </a:r>
          </a:p>
          <a:p>
            <a:pPr lvl="1"/>
            <a:r>
              <a:rPr lang="en-US" altLang="ko-KR" dirty="0"/>
              <a:t>UAV periodically senses the signal from all the BSs and chooses the best BS</a:t>
            </a:r>
          </a:p>
          <a:p>
            <a:pPr lvl="1"/>
            <a:r>
              <a:rPr lang="en-US" altLang="ko-KR" dirty="0"/>
              <a:t>UAV can estimate the channel statistics and find the optimal beamforming vector</a:t>
            </a:r>
          </a:p>
          <a:p>
            <a:pPr lvl="1"/>
            <a:r>
              <a:rPr lang="en-US" altLang="ko-KR" b="1" dirty="0"/>
              <a:t>BS doesn’t know the optimal index of its codebook </a:t>
            </a:r>
            <a:r>
              <a:rPr lang="en-US" altLang="ko-KR" dirty="0"/>
              <a:t>to perform beamforming to UAV</a:t>
            </a:r>
          </a:p>
          <a:p>
            <a:pPr lvl="1"/>
            <a:endParaRPr lang="ko-KR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773EA9-2655-BD54-3C93-072936C4D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© 2022NYU WIRELESS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7F2AF6-1B6E-161A-4728-C362041B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5545EB00-BEC5-C155-2568-9D8EAD09F7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8656705"/>
              </p:ext>
            </p:extLst>
          </p:nvPr>
        </p:nvGraphicFramePr>
        <p:xfrm>
          <a:off x="1167619" y="2431074"/>
          <a:ext cx="2901852" cy="1748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195240" imgH="3733920" progId="PBrush">
                  <p:embed/>
                </p:oleObj>
              </mc:Choice>
              <mc:Fallback>
                <p:oleObj name="Bitmap Image" r:id="rId2" imgW="6195240" imgH="37339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67619" y="2431074"/>
                        <a:ext cx="2901852" cy="1748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B6EA846-442C-4547-1391-83DEA55EAD4D}"/>
              </a:ext>
            </a:extLst>
          </p:cNvPr>
          <p:cNvSpPr txBox="1"/>
          <p:nvPr/>
        </p:nvSpPr>
        <p:spPr>
          <a:xfrm>
            <a:off x="4353951" y="2828367"/>
            <a:ext cx="46634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UAV knows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the best  BS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optimal codebook index </a:t>
            </a:r>
          </a:p>
          <a:p>
            <a:r>
              <a:rPr lang="en-US" altLang="ko-KR" b="1" dirty="0"/>
              <a:t>BS doesn’t know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the optimal beam index toward the UAV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8812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8C202-2AE6-F2F4-B392-875087501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Q-Learning 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7F2149-6996-09F8-4BD7-A95D89AF4A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 State = {BS index set, BS </a:t>
                </a:r>
                <a:r>
                  <a:rPr lang="en-US" altLang="ko-KR" i="1" dirty="0"/>
                  <a:t>beam index </a:t>
                </a:r>
                <a:r>
                  <a:rPr lang="en-US" altLang="ko-KR" dirty="0"/>
                  <a:t>set}</a:t>
                </a:r>
              </a:p>
              <a:p>
                <a:pPr lvl="1"/>
                <a:r>
                  <a:rPr lang="en-US" altLang="ko-KR" dirty="0"/>
                  <a:t>BS index set 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𝐵𝑆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rgbClr val="0070C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𝐵𝑆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ko-K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/>
                  <a:t>, …,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/>
                  <a:t>]  mod 43</a:t>
                </a:r>
              </a:p>
              <a:p>
                <a:pPr lvl="1"/>
                <a:r>
                  <a:rPr lang="en-US" altLang="ko-KR" dirty="0"/>
                  <a:t>BS </a:t>
                </a:r>
                <a:r>
                  <a:rPr lang="en-US" altLang="ko-KR" i="1" dirty="0"/>
                  <a:t>beam index </a:t>
                </a:r>
                <a:r>
                  <a:rPr lang="en-US" altLang="ko-KR" dirty="0"/>
                  <a:t>set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altLang="ko-K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ko-K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m:rPr>
                        <m:nor/>
                      </m:rPr>
                      <a:rPr lang="en-US" altLang="ko-KR" dirty="0"/>
                      <m:t>+ </m:t>
                    </m:r>
                    <m:sSub>
                      <m:sSubPr>
                        <m:ctrlPr>
                          <a:rPr lang="en-US" altLang="ko-K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/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ko-KR" dirty="0"/>
                  <a:t>] mod 64</a:t>
                </a:r>
              </a:p>
              <a:p>
                <a:r>
                  <a:rPr lang="en-US" altLang="ko-KR" dirty="0"/>
                  <a:t> Action: </a:t>
                </a:r>
                <a:r>
                  <a:rPr lang="en-US" altLang="ko-KR" b="1" i="1" dirty="0"/>
                  <a:t>beam index </a:t>
                </a:r>
                <a:r>
                  <a:rPr lang="en-US" altLang="ko-KR" dirty="0"/>
                  <a:t>in the side of BS,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 2, …, 64</m:t>
                        </m:r>
                      </m:e>
                    </m:d>
                  </m:oMath>
                </a14:m>
                <a:endParaRPr lang="en-US" altLang="ko-KR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/>
                  <a:t> =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 2, …,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e>
                    </m:d>
                  </m:oMath>
                </a14:m>
                <a:r>
                  <a:rPr lang="en-US" altLang="ko-KR" dirty="0">
                    <a:ea typeface="Cambria Math" panose="02040503050406030204" pitchFamily="18" charset="0"/>
                  </a:rPr>
                  <a:t>, </a:t>
                </a:r>
                <a:r>
                  <a:rPr lang="en-US" altLang="ko-KR" u="sng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size of action space can be 16</a:t>
                </a:r>
              </a:p>
              <a:p>
                <a:pPr lvl="1"/>
                <a:r>
                  <a:rPr lang="en-US" altLang="ko-KR" dirty="0">
                    <a:solidFill>
                      <a:schemeClr val="tx1"/>
                    </a:solidFill>
                  </a:rPr>
                  <a:t>Use binary value: 1~63 = 000000 ~111111, </a:t>
                </a:r>
                <a:r>
                  <a:rPr lang="en-US" altLang="ko-KR" u="sng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size of action space can be 12</a:t>
                </a:r>
                <a:endParaRPr lang="en-US" altLang="ko-KR" dirty="0">
                  <a:solidFill>
                    <a:schemeClr val="tx1"/>
                  </a:solidFill>
                </a:endParaRPr>
              </a:p>
              <a:p>
                <a:r>
                  <a:rPr lang="en-US" altLang="ko-KR" dirty="0"/>
                  <a:t> Reward: </a:t>
                </a:r>
              </a:p>
              <a:p>
                <a:pPr lvl="1"/>
                <a:r>
                  <a:rPr lang="en-US" altLang="ko-KR" dirty="0"/>
                  <a:t>If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&lt;0, 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𝑅𝑒𝑤𝑎𝑟𝑑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−1</m:t>
                    </m:r>
                  </m:oMath>
                </a14:m>
                <a:endParaRPr lang="en-US" altLang="ko-KR" b="0" dirty="0"/>
              </a:p>
              <a:p>
                <a:pPr lvl="1"/>
                <a:r>
                  <a:rPr lang="en-US" altLang="ko-KR" dirty="0"/>
                  <a:t>If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&gt;0, 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𝑅𝑒𝑤𝑎𝑟𝑑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𝑆𝑁𝑅</m:t>
                    </m:r>
                  </m:oMath>
                </a14:m>
                <a:r>
                  <a:rPr lang="en-US" altLang="ko-KR" b="0" dirty="0"/>
                  <a:t>/30</a:t>
                </a:r>
              </a:p>
              <a:p>
                <a:r>
                  <a:rPr lang="en-US" altLang="ko-KR" b="0" dirty="0"/>
                  <a:t> We only consider -5dB</a:t>
                </a:r>
                <a:r>
                  <a:rPr lang="en-US" altLang="ko-KR" dirty="0"/>
                  <a:t>&lt;</a:t>
                </a:r>
                <a:r>
                  <a:rPr lang="en-US" altLang="ko-KR" b="0" dirty="0">
                    <a:hlinkClick r:id="rId2"/>
                  </a:rPr>
                  <a:t>SNR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hlinkClick r:id="rId2"/>
                      </a:rPr>
                      <m:t>≤30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hlinkClick r:id="rId2"/>
                      </a:rPr>
                      <m:t>𝑑𝐵</m:t>
                    </m:r>
                  </m:oMath>
                </a14:m>
                <a:r>
                  <a:rPr lang="en-US" altLang="ko-KR" b="0" dirty="0"/>
                  <a:t> </a:t>
                </a:r>
              </a:p>
              <a:p>
                <a:endParaRPr lang="en-US" altLang="ko-KR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7F2149-6996-09F8-4BD7-A95D89AF4A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4" t="-15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72FC03-9080-AA82-477A-ADC7B0C18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© 2022 NYU WIRELESS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C1F83A-6028-4292-4986-9D39B1C80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81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06F25-1EFC-5E74-36F8-78538855D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Q-Learning 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28607-2074-F52F-DC17-24F824D97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Two different DQN algorithms</a:t>
            </a:r>
          </a:p>
          <a:p>
            <a:pPr lvl="1"/>
            <a:r>
              <a:rPr lang="en-US" altLang="ko-KR" dirty="0"/>
              <a:t>Double DQN : using two different neural networks as online and target Queue tables</a:t>
            </a:r>
          </a:p>
          <a:p>
            <a:pPr lvl="1"/>
            <a:r>
              <a:rPr lang="en-US" altLang="ko-KR" b="1" u="sng" dirty="0"/>
              <a:t>TD3 :  Twin delayed deep deterministic policy gradient algorithm</a:t>
            </a:r>
          </a:p>
          <a:p>
            <a:r>
              <a:rPr lang="en-US" altLang="ko-KR" dirty="0"/>
              <a:t> Built-in library</a:t>
            </a:r>
          </a:p>
          <a:p>
            <a:pPr lvl="1"/>
            <a:r>
              <a:rPr lang="en-US" altLang="ko-KR" dirty="0">
                <a:hlinkClick r:id="rId2"/>
              </a:rPr>
              <a:t>https://docs.ray.io/en/master/rllib/rllib-training.html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1E9F57-D4A8-B12F-ABE7-6227D486D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© 2022 NYU WIRELESS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6E01F5-C39D-36A5-82D5-A7F7E9EF6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3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1DDDF-BAD0-3C1D-DFFD-E788B3CF4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Preliminary Results</a:t>
            </a:r>
            <a:endParaRPr lang="ko-KR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3C15A-CDC3-1289-D4F7-5464AD0BA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© 2022 NYU WIRELESS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99F121-6F7A-D8EA-E022-E5C27D2A7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740CD00-D4B3-4E7E-BE4E-42A511D3D5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 Beam misalignment error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sz="180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sz="1800" i="1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d>
                                      <m:dPr>
                                        <m:ctrlPr>
                                          <a:rPr lang="en-US" altLang="ko-K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800" i="1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𝑏𝑠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altLang="ko-KR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18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</m:e>
                                    </m:d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ko-KR" altLang="en-US" sz="1800" i="1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d>
                                      <m:dPr>
                                        <m:ctrlPr>
                                          <a:rPr lang="en-US" altLang="ko-K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ko-KR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ko-KR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𝑏𝑠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ko-KR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</m:sup>
                                        </m:sSubSup>
                                        <m:d>
                                          <m:dPr>
                                            <m:ctrlPr>
                                              <a:rPr lang="en-US" altLang="ko-KR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18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𝑏𝑠</m:t>
                        </m:r>
                      </m:sub>
                    </m:sSub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dirty="0"/>
                  <a:t> : beam index for BS at time 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SNR value (dB)</a:t>
                </a:r>
                <a:endParaRPr lang="ko-KR" altLang="en-US" dirty="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740CD00-D4B3-4E7E-BE4E-42A511D3D5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4" t="-15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DC377796-3052-C4BF-D847-FCAC5D227323}"/>
              </a:ext>
            </a:extLst>
          </p:cNvPr>
          <p:cNvGrpSpPr/>
          <p:nvPr/>
        </p:nvGrpSpPr>
        <p:grpSpPr>
          <a:xfrm>
            <a:off x="5035127" y="1556378"/>
            <a:ext cx="3778035" cy="2845443"/>
            <a:chOff x="5035127" y="1556378"/>
            <a:chExt cx="3778035" cy="284544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57B5A7-A800-C67D-715C-02680860DEB1}"/>
                </a:ext>
              </a:extLst>
            </p:cNvPr>
            <p:cNvSpPr txBox="1"/>
            <p:nvPr/>
          </p:nvSpPr>
          <p:spPr>
            <a:xfrm>
              <a:off x="5656791" y="4094044"/>
              <a:ext cx="3056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Beam misalignment error (dB)</a:t>
              </a:r>
              <a:endParaRPr lang="ko-KR" alt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D3C757-C72F-89A3-05F2-AA3B14E81C8A}"/>
                </a:ext>
              </a:extLst>
            </p:cNvPr>
            <p:cNvSpPr txBox="1"/>
            <p:nvPr/>
          </p:nvSpPr>
          <p:spPr>
            <a:xfrm rot="10800000">
              <a:off x="5035127" y="2198325"/>
              <a:ext cx="400110" cy="140546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ko-KR" b="1" dirty="0"/>
                <a:t>CDF</a:t>
              </a:r>
              <a:endParaRPr lang="ko-KR" altLang="en-US" b="1" dirty="0"/>
            </a:p>
          </p:txBody>
        </p:sp>
        <p:pic>
          <p:nvPicPr>
            <p:cNvPr id="14" name="Content Placeholder 6" descr="Chart, line chart&#10;&#10;Description automatically generated">
              <a:extLst>
                <a:ext uri="{FF2B5EF4-FFF2-40B4-BE49-F238E27FC236}">
                  <a16:creationId xmlns:a16="http://schemas.microsoft.com/office/drawing/2014/main" id="{762FA7F3-A71B-A76D-F2B8-2A1651F90C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08" t="12556" r="8676" b="1083"/>
            <a:stretch/>
          </p:blipFill>
          <p:spPr>
            <a:xfrm>
              <a:off x="5435237" y="1556378"/>
              <a:ext cx="3377925" cy="2537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472034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28389</TotalTime>
  <Words>682</Words>
  <Application>Microsoft Office PowerPoint</Application>
  <PresentationFormat>On-screen Show (16:9)</PresentationFormat>
  <Paragraphs>114</Paragraphs>
  <Slides>15</Slides>
  <Notes>1</Notes>
  <HiddenSlides>0</HiddenSlides>
  <MMClips>4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Cambria Math</vt:lpstr>
      <vt:lpstr>Times New Roman</vt:lpstr>
      <vt:lpstr>Wingdings</vt:lpstr>
      <vt:lpstr>Retrospect</vt:lpstr>
      <vt:lpstr>Bitmap Image</vt:lpstr>
      <vt:lpstr>PowerPoint Presentation</vt:lpstr>
      <vt:lpstr>Data Generation</vt:lpstr>
      <vt:lpstr>Data Generation</vt:lpstr>
      <vt:lpstr>Data Generation</vt:lpstr>
      <vt:lpstr>Data Generation</vt:lpstr>
      <vt:lpstr>Scenario Under Consideration</vt:lpstr>
      <vt:lpstr>Deep Q-Learning </vt:lpstr>
      <vt:lpstr>Deep Q-Learning </vt:lpstr>
      <vt:lpstr>Preliminary Results</vt:lpstr>
      <vt:lpstr>Examples of Episodes</vt:lpstr>
      <vt:lpstr>Actor-Critic Methods</vt:lpstr>
      <vt:lpstr>TD3 Q Learning Algorithm</vt:lpstr>
      <vt:lpstr>Double Q Learning</vt:lpstr>
      <vt:lpstr>PowerPoint Presentation</vt:lpstr>
      <vt:lpstr>State of Art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KangSeongjoon</cp:lastModifiedBy>
  <cp:revision>720</cp:revision>
  <cp:lastPrinted>2016-03-03T17:57:35Z</cp:lastPrinted>
  <dcterms:created xsi:type="dcterms:W3CDTF">2015-03-22T11:15:32Z</dcterms:created>
  <dcterms:modified xsi:type="dcterms:W3CDTF">2023-01-26T04:24:58Z</dcterms:modified>
</cp:coreProperties>
</file>